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8"/>
  </p:notesMasterIdLst>
  <p:sldIdLst>
    <p:sldId id="257" r:id="rId5"/>
    <p:sldId id="258" r:id="rId6"/>
    <p:sldId id="492" r:id="rId7"/>
    <p:sldId id="489" r:id="rId8"/>
    <p:sldId id="490" r:id="rId9"/>
    <p:sldId id="491" r:id="rId10"/>
    <p:sldId id="493" r:id="rId11"/>
    <p:sldId id="494" r:id="rId12"/>
    <p:sldId id="495" r:id="rId13"/>
    <p:sldId id="496" r:id="rId14"/>
    <p:sldId id="497" r:id="rId15"/>
    <p:sldId id="498" r:id="rId16"/>
    <p:sldId id="314" r:id="rId17"/>
  </p:sldIdLst>
  <p:sldSz cx="12192000" cy="6858000"/>
  <p:notesSz cx="6858000" cy="9144000"/>
  <p:embeddedFontLst>
    <p:embeddedFont>
      <p:font typeface="KoPubWorldDotum" panose="020B0600000101010101" charset="-127"/>
      <p:regular r:id="rId19"/>
      <p:bold r:id="rId20"/>
    </p:embeddedFont>
    <p:embeddedFont>
      <p:font typeface="KoPubWorldDotum_Pro Bold" panose="020B0600000101010101" charset="-127"/>
      <p:bold r:id="rId21"/>
    </p:embeddedFont>
    <p:embeddedFont>
      <p:font typeface="KoPubWorldDotum_Pro Light" panose="020B0600000101010101" charset="-127"/>
      <p:regular r:id="rId22"/>
    </p:embeddedFont>
    <p:embeddedFont>
      <p:font typeface="Forte" panose="03060902040502070203" pitchFamily="66" charset="0"/>
      <p:regular r:id="rId23"/>
    </p:embeddedFont>
    <p:embeddedFont>
      <p:font typeface="KoPubWorld돋움체 Bold" panose="00000800000000000000" pitchFamily="2" charset="-127"/>
      <p:bold r:id="rId24"/>
    </p:embeddedFont>
    <p:embeddedFont>
      <p:font typeface="KoPubWorld돋움체 Light" panose="00000300000000000000" pitchFamily="2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에스코어 드림 4 Regular" panose="020B0503030302020204" pitchFamily="34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1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hdphoto1.wdp>
</file>

<file path=ppt/media/image1.png>
</file>

<file path=ppt/media/image2.jpe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165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221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638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426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764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7666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756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666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410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46D-7DEA-48F2-BB3B-31EE1014C46A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513AB-06E6-42BE-AEA1-00BF01394C39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0BEA-73EE-4B30-960F-21EF7A813754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C98F-8B17-4AFD-9188-1A4C932113C3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BCAB2-DAE8-4995-919C-E87E21919191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9556-2497-48AB-A939-995B643FD389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0E46D-6C59-44C4-89B1-1A93977865A3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1FDF-D5E2-4820-93F5-6DA5E25D2AF9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9046D-23A8-475A-8837-2BEFE915F2DD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07AF-CC28-4BBC-BFF9-BC454E06B181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B2293-8D12-4254-92F9-FBDFE800CD1C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94706-2EEB-4586-8E85-15D50A296FE3}" type="datetime1">
              <a:rPr lang="ko-KR" altLang="en-US" smtClean="0"/>
              <a:t>2021-08-03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5117321" y="2362430"/>
            <a:ext cx="6541279" cy="3047706"/>
            <a:chOff x="5117321" y="2414945"/>
            <a:chExt cx="6541279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5117321" y="2414945"/>
              <a:ext cx="6541279" cy="1785104"/>
              <a:chOff x="5117321" y="2683103"/>
              <a:chExt cx="6541279" cy="1785104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5117321" y="4006542"/>
                <a:ext cx="654127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14. </a:t>
                </a:r>
                <a:r>
                  <a:rPr kumimoji="1" lang="ko-KR" altLang="en-US" sz="2400" b="1" dirty="0" err="1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합성곱</a:t>
                </a:r>
                <a:r>
                  <a:rPr kumimoji="1" lang="ko-KR" altLang="en-US" sz="24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 신경망을 사용한 컴퓨터 비전</a:t>
                </a:r>
                <a:endParaRPr kumimoji="1" lang="en-US" altLang="ko-KR" sz="28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0A2F97A-707E-4837-BC15-21D671A3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14.8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분류와 위치 추정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CF79253-B093-46BD-9C99-7D4A9D6FA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194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363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14.9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객체 탐지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0F308B6-93AB-433A-8556-818603754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31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879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14.10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시맨틱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분할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4FD73D1-0901-452D-8177-FE3DDDE74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102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D571EBC-7D7C-40E3-A8C1-8AA56C8AEC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98"/>
          <a:stretch/>
        </p:blipFill>
        <p:spPr>
          <a:xfrm>
            <a:off x="0" y="-1"/>
            <a:ext cx="12188144" cy="6858001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95F049B4-3EF1-2A41-A40A-49D76D773F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989855-3D57-4096-B045-38A332EF05AD}"/>
              </a:ext>
            </a:extLst>
          </p:cNvPr>
          <p:cNvSpPr txBox="1"/>
          <p:nvPr/>
        </p:nvSpPr>
        <p:spPr>
          <a:xfrm>
            <a:off x="4038930" y="2875002"/>
            <a:ext cx="41141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Thank You</a:t>
            </a:r>
            <a:endParaRPr lang="ko-KR" altLang="en-US" sz="6600" dirty="0">
              <a:solidFill>
                <a:schemeClr val="bg1"/>
              </a:solidFill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03BE91E-6398-472F-A7DB-60C4F313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54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8396706" y="0"/>
            <a:ext cx="4627495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914688D-6F07-9F40-8196-D7F15E4679DD}"/>
              </a:ext>
            </a:extLst>
          </p:cNvPr>
          <p:cNvSpPr txBox="1"/>
          <p:nvPr/>
        </p:nvSpPr>
        <p:spPr>
          <a:xfrm>
            <a:off x="494910" y="324187"/>
            <a:ext cx="3086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14.1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시각 피질 구조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030700-7EB9-A242-B00A-22695CA1CC87}"/>
              </a:ext>
            </a:extLst>
          </p:cNvPr>
          <p:cNvSpPr/>
          <p:nvPr/>
        </p:nvSpPr>
        <p:spPr>
          <a:xfrm>
            <a:off x="370080" y="314524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9115369" y="3017792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508952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07FCA4-B9CB-4E80-BD66-3F7B89BDE5EC}"/>
              </a:ext>
            </a:extLst>
          </p:cNvPr>
          <p:cNvSpPr txBox="1"/>
          <p:nvPr/>
        </p:nvSpPr>
        <p:spPr>
          <a:xfrm>
            <a:off x="494910" y="928988"/>
            <a:ext cx="2356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14.2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합성곱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층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E4B6E41-8D85-43A6-B57A-BD51918C0E7B}"/>
              </a:ext>
            </a:extLst>
          </p:cNvPr>
          <p:cNvSpPr/>
          <p:nvPr/>
        </p:nvSpPr>
        <p:spPr>
          <a:xfrm>
            <a:off x="370080" y="919325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C1F062-BB43-4DDD-8010-5C6815E14FDB}"/>
              </a:ext>
            </a:extLst>
          </p:cNvPr>
          <p:cNvSpPr txBox="1"/>
          <p:nvPr/>
        </p:nvSpPr>
        <p:spPr>
          <a:xfrm>
            <a:off x="495434" y="1524126"/>
            <a:ext cx="2044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14.3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풀링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층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10A2D50-94C9-4C75-853A-5BB5B2710ADD}"/>
              </a:ext>
            </a:extLst>
          </p:cNvPr>
          <p:cNvSpPr/>
          <p:nvPr/>
        </p:nvSpPr>
        <p:spPr>
          <a:xfrm>
            <a:off x="370604" y="1514463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637669-0725-4983-9A67-AAC4041A55C8}"/>
              </a:ext>
            </a:extLst>
          </p:cNvPr>
          <p:cNvSpPr txBox="1"/>
          <p:nvPr/>
        </p:nvSpPr>
        <p:spPr>
          <a:xfrm>
            <a:off x="495434" y="2128927"/>
            <a:ext cx="2486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14.4 CNN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구조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58CD452-1EA8-478C-AD63-D81C4051EB95}"/>
              </a:ext>
            </a:extLst>
          </p:cNvPr>
          <p:cNvSpPr/>
          <p:nvPr/>
        </p:nvSpPr>
        <p:spPr>
          <a:xfrm>
            <a:off x="370604" y="2119264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2F57C4-A341-4529-AD7B-6BFE713BA147}"/>
              </a:ext>
            </a:extLst>
          </p:cNvPr>
          <p:cNvSpPr txBox="1"/>
          <p:nvPr/>
        </p:nvSpPr>
        <p:spPr>
          <a:xfrm>
            <a:off x="494910" y="2717344"/>
            <a:ext cx="74182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케라스를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사용해 </a:t>
            </a:r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ResNet-34 CNN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구현하기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0063ED7-2C23-40E4-A63D-23B6D94070D7}"/>
              </a:ext>
            </a:extLst>
          </p:cNvPr>
          <p:cNvSpPr/>
          <p:nvPr/>
        </p:nvSpPr>
        <p:spPr>
          <a:xfrm>
            <a:off x="370080" y="2707681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34B02E-7B3A-49F0-8E53-EB6BA65DDD73}"/>
              </a:ext>
            </a:extLst>
          </p:cNvPr>
          <p:cNvSpPr txBox="1"/>
          <p:nvPr/>
        </p:nvSpPr>
        <p:spPr>
          <a:xfrm>
            <a:off x="494910" y="3322145"/>
            <a:ext cx="767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14.6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케라스에서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제공하는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모델 사용하기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35C331-368A-41C8-95B8-9D889D90356A}"/>
              </a:ext>
            </a:extLst>
          </p:cNvPr>
          <p:cNvSpPr/>
          <p:nvPr/>
        </p:nvSpPr>
        <p:spPr>
          <a:xfrm>
            <a:off x="370080" y="3312482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72B206-F16C-4C10-8FB4-919B90312028}"/>
              </a:ext>
            </a:extLst>
          </p:cNvPr>
          <p:cNvSpPr txBox="1"/>
          <p:nvPr/>
        </p:nvSpPr>
        <p:spPr>
          <a:xfrm>
            <a:off x="494910" y="3941127"/>
            <a:ext cx="610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14.7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모델을 사용한 전이 학습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449F305-6E7E-4BCD-ABC7-6FCB44D0BD86}"/>
              </a:ext>
            </a:extLst>
          </p:cNvPr>
          <p:cNvSpPr/>
          <p:nvPr/>
        </p:nvSpPr>
        <p:spPr>
          <a:xfrm>
            <a:off x="370080" y="3931464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ECF8FD-CD1C-467D-A774-10EAB0159F01}"/>
              </a:ext>
            </a:extLst>
          </p:cNvPr>
          <p:cNvSpPr txBox="1"/>
          <p:nvPr/>
        </p:nvSpPr>
        <p:spPr>
          <a:xfrm>
            <a:off x="494910" y="4545928"/>
            <a:ext cx="3398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14.8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분류와 위치 추정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3C30FAD-10BE-49C8-A497-D80E210DEFCB}"/>
              </a:ext>
            </a:extLst>
          </p:cNvPr>
          <p:cNvSpPr/>
          <p:nvPr/>
        </p:nvSpPr>
        <p:spPr>
          <a:xfrm>
            <a:off x="370080" y="4536265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5681DB-EF5D-4966-B7A5-997D78FBDCA5}"/>
              </a:ext>
            </a:extLst>
          </p:cNvPr>
          <p:cNvSpPr txBox="1"/>
          <p:nvPr/>
        </p:nvSpPr>
        <p:spPr>
          <a:xfrm>
            <a:off x="494386" y="5144619"/>
            <a:ext cx="2356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14.9 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객체 탐지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B3392CD-01BD-4705-98C7-79ECFC538E02}"/>
              </a:ext>
            </a:extLst>
          </p:cNvPr>
          <p:cNvSpPr/>
          <p:nvPr/>
        </p:nvSpPr>
        <p:spPr>
          <a:xfrm>
            <a:off x="369556" y="5134956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F4AD0C-7B57-4DFA-9050-3EC3DBA02960}"/>
              </a:ext>
            </a:extLst>
          </p:cNvPr>
          <p:cNvSpPr txBox="1"/>
          <p:nvPr/>
        </p:nvSpPr>
        <p:spPr>
          <a:xfrm>
            <a:off x="494386" y="5749420"/>
            <a:ext cx="2871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14.10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시맨틱</a:t>
            </a:r>
            <a:r>
              <a:rPr lang="ko-KR" altLang="en-US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rPr>
              <a:t> 분할</a:t>
            </a:r>
            <a:endParaRPr lang="ko-KR" altLang="en-US" sz="2800" b="1" dirty="0">
              <a:latin typeface="KoPubWorldDotum_Pro Bold" panose="00000800000000000000" pitchFamily="50" charset="-127"/>
              <a:ea typeface="KoPubWorldDotum_Pro Bold" panose="00000800000000000000" pitchFamily="50" charset="-127"/>
              <a:cs typeface="KoPubWorldDotum_Pro Bold" panose="00000800000000000000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279EDB1-09AA-4820-88D7-6C8C671EFAF4}"/>
              </a:ext>
            </a:extLst>
          </p:cNvPr>
          <p:cNvSpPr/>
          <p:nvPr/>
        </p:nvSpPr>
        <p:spPr>
          <a:xfrm>
            <a:off x="369556" y="5739757"/>
            <a:ext cx="42922" cy="477284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02DAA2F-49E6-41C5-806F-23530D85F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095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시각 피질 구조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1011114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in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1958,</a:t>
            </a:r>
            <a:b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시각 피질 안의 많은 뉴런들이 작은 국부 수용장을 가진다는 것이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밝혀짐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어떤 뉴런은 수평선 이미지에만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어떤 것은 다른 각도 선분에 반응함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또 어떤 뉴런은 큰 수용장을 가져 </a:t>
            </a:r>
            <a:r>
              <a:rPr lang="ko-KR" altLang="en-US" sz="24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저수준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패턴이 조합된 더 복잡한 패턴에 반응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고수준 뉴런이 이웃한 </a:t>
            </a:r>
            <a:r>
              <a:rPr lang="ko-KR" altLang="en-US" sz="2400" dirty="0" err="1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저수준</a:t>
            </a:r>
            <a:r>
              <a:rPr lang="ko-KR" altLang="en-US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뉴런의 출력에 기반한다</a:t>
            </a:r>
            <a:r>
              <a:rPr lang="en-US" altLang="ko-KR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6A0661-698B-41E4-9870-71C2CBCA9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949" y="4123874"/>
            <a:ext cx="7478033" cy="2503029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16B4DB-A296-4F35-91FA-F00FFD8B5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296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363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14.2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합성곱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층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합성곱</a:t>
            </a:r>
            <a:r>
              <a:rPr lang="ko-KR" altLang="en-US" sz="2400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층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(convolutional layer)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5070F14-A484-4DD6-9E58-8CA3B9E4B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048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14.3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풀링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층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18653D2-4F89-4F1F-A3EC-024DCB577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177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489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14.4 CNN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구조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5F31535-57BB-45BD-BBE3-E69502B49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0072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74390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14.5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케라스를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사용해 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ResNet-34 CNN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구현하기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41481B1-5FBA-4AF3-A0C5-D8FFB5972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400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77027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14.6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케라스에서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제공하는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모델 사용하기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CB50C4C-67B8-4AC1-A5BA-4B6571ACC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42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61318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14.7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사전훈련된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모델을 사용한 전이 학습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여기에 내용 입력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4CC14EA-F369-46E5-8BD9-EE674B4E8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536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3252</TotalTime>
  <Words>242</Words>
  <Application>Microsoft Office PowerPoint</Application>
  <PresentationFormat>와이드스크린</PresentationFormat>
  <Paragraphs>73</Paragraphs>
  <Slides>13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KoPubWorld돋움체 Bold</vt:lpstr>
      <vt:lpstr>Forte</vt:lpstr>
      <vt:lpstr>KoPubWorld돋움체 Light</vt:lpstr>
      <vt:lpstr>KoPubWorldDotum_Pro Light</vt:lpstr>
      <vt:lpstr>KoPubWorldDotum_Pro Bold</vt:lpstr>
      <vt:lpstr>KoPubWorldDotum</vt:lpstr>
      <vt:lpstr>맑은 고딕</vt:lpstr>
      <vt:lpstr>Wingdings</vt:lpstr>
      <vt:lpstr>Arial</vt:lpstr>
      <vt:lpstr>에스코어 드림 4 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101</cp:revision>
  <dcterms:created xsi:type="dcterms:W3CDTF">2019-09-24T13:38:54Z</dcterms:created>
  <dcterms:modified xsi:type="dcterms:W3CDTF">2021-08-03T11:23:54Z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